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1" r:id="rId6"/>
    <p:sldId id="285" r:id="rId7"/>
    <p:sldId id="275" r:id="rId8"/>
    <p:sldId id="291" r:id="rId9"/>
    <p:sldId id="276" r:id="rId10"/>
    <p:sldId id="277" r:id="rId11"/>
    <p:sldId id="278" r:id="rId12"/>
    <p:sldId id="282" r:id="rId13"/>
    <p:sldId id="289" r:id="rId14"/>
    <p:sldId id="290" r:id="rId15"/>
    <p:sldId id="284" r:id="rId16"/>
    <p:sldId id="287" r:id="rId17"/>
    <p:sldId id="279" r:id="rId18"/>
    <p:sldId id="280" r:id="rId19"/>
    <p:sldId id="29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88EAD-4143-AF45-AB1F-6B52B5BE2040}" v="36" dt="2023-12-09T19:10:54.860"/>
    <p1510:client id="{185D4E54-6719-4E67-90AB-0FF2151106A6}" v="178" dt="2023-12-09T19:09:17.517"/>
    <p1510:client id="{26178B1B-B6F2-412E-AE4F-0927BEF60CBA}" v="14" vWet="16" dt="2023-12-09T19:11:17.710"/>
    <p1510:client id="{9ACFC6F6-6EB3-4287-9344-14A0F041D44F}" v="2219" dt="2023-12-10T07:00:51.933"/>
    <p1510:client id="{A75795E1-81A1-A506-FDD0-3D598104B497}" v="113" dt="2023-12-09T18:43:4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1197" autoAdjust="0"/>
  </p:normalViewPr>
  <p:slideViewPr>
    <p:cSldViewPr snapToGrid="0">
      <p:cViewPr>
        <p:scale>
          <a:sx n="56" d="100"/>
          <a:sy n="56" d="100"/>
        </p:scale>
        <p:origin x="808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7:42:47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10649 10883 16383 0 0,'2979'-16'0'0'0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7:42:47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4500 11560 16383 0 0,'7503'-82'0'0'0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7:42:47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3689 12694 16383 0 0,'7978'31'0'0'0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7:42:47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13306 16383 0 0,'5041'-8'0'0'0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everyones</a:t>
            </a:r>
            <a:r>
              <a:rPr lang="en-US" dirty="0"/>
              <a:t> experienced procrastination at their desk after long hours</a:t>
            </a:r>
          </a:p>
          <a:p>
            <a:r>
              <a:rPr lang="en-US" dirty="0"/>
              <a:t>- people want an assistant and a companion</a:t>
            </a:r>
          </a:p>
          <a:p>
            <a:r>
              <a:rPr lang="en-US" dirty="0"/>
              <a:t>- no good way to ease off using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- 75% have difficulties focusing</a:t>
            </a:r>
          </a:p>
          <a:p>
            <a:r>
              <a:rPr lang="en-US"/>
              <a:t>- 84% relax at their desk</a:t>
            </a:r>
          </a:p>
          <a:p>
            <a:r>
              <a:rPr lang="en-US"/>
              <a:t>- almost 75% use </a:t>
            </a:r>
            <a:r>
              <a:rPr lang="en-US" err="1"/>
              <a:t>gpt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ai pets have too many unnecessary features and can even be needy at times (like a real pet). None are simplistic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alternative to quitting cold turkey as it improves productivity without a phone and helps minimize screen time</a:t>
            </a:r>
          </a:p>
          <a:p>
            <a:r>
              <a:rPr lang="en-US" dirty="0"/>
              <a:t>- playful, useful, monitoring, funny. Different voices</a:t>
            </a:r>
          </a:p>
          <a:p>
            <a:r>
              <a:rPr lang="en-US" dirty="0"/>
              <a:t>- playful motion tracking</a:t>
            </a:r>
          </a:p>
          <a:p>
            <a:r>
              <a:rPr lang="en-US" dirty="0"/>
              <a:t>- customizable: variety of accessories, comes in many shapes and sizes</a:t>
            </a:r>
          </a:p>
          <a:p>
            <a:r>
              <a:rPr lang="en-US" dirty="0"/>
              <a:t>- leverages a variety of outputs to interact with the user including: motion, audio, video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59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- 1</a:t>
            </a:r>
            <a:r>
              <a:rPr lang="en-US" baseline="30000"/>
              <a:t>st</a:t>
            </a:r>
            <a:r>
              <a:rPr lang="en-US"/>
              <a:t> bullet: middle ground between friendliness of vector and usefulness of </a:t>
            </a:r>
            <a:r>
              <a:rPr lang="en-US" err="1"/>
              <a:t>alexa</a:t>
            </a:r>
            <a:endParaRPr lang="en-US"/>
          </a:p>
          <a:p>
            <a:r>
              <a:rPr lang="en-US"/>
              <a:t>- platform that promotes app development amongst a community of developers. Utilizes a variety of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plan to integrate a motor whose encoder is another sensor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6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err="1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OpenAI</a:t>
            </a: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 API Integration: Utilized </a:t>
            </a:r>
            <a:r>
              <a:rPr lang="en-IN" sz="1200" b="0" i="0" u="none" strike="noStrike" err="1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OpenAI's</a:t>
            </a: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 API to empower the functionalities of our cube.</a:t>
            </a:r>
            <a:endParaRPr lang="en-IN" sz="1200" b="0" i="0" u="none" strike="noStrike">
              <a:solidFill>
                <a:srgbClr val="374151"/>
              </a:solidFill>
              <a:effectLst/>
              <a:latin typeface="Roboto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Voice to Text Conversion: Implemented Google's speech recognition technology for converting voice inputs into text.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Text to Voice and Voice Cloning: Used Eleven Labs' advanced tools for text-to-speech conversion and to clone specific voice personas.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Custom GPT Development: Developed a custom version of GPT due to the original </a:t>
            </a:r>
            <a:r>
              <a:rPr lang="en-IN" sz="1200" b="0" i="0" u="none" strike="noStrike" err="1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ChatGPT's</a:t>
            </a: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 limitations in conversational context and verbosity.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Focus on Brevity and Fluidity: The custom GPT is designed to deliver quicker, shorter, and more fluid responses.</a:t>
            </a:r>
          </a:p>
          <a:p>
            <a:pPr marL="742950" lvl="1" indent="-285750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Comparison with </a:t>
            </a:r>
            <a:r>
              <a:rPr lang="en-IN" sz="1200" b="0" i="0" u="none" strike="noStrike" err="1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ChatGPT</a:t>
            </a: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: Demonstrated differences between standard </a:t>
            </a:r>
            <a:r>
              <a:rPr lang="en-IN" sz="1200" b="0" i="0" u="none" strike="noStrike" err="1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ChatGPT</a:t>
            </a:r>
            <a:r>
              <a:rPr lang="en-IN" sz="12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 responses and our custom GPT, highlighting the latter's conciseness and directness.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74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2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4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7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0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3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5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75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3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7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5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1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97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phon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customXml" Target="../ink/ink2.xml"/><Relationship Id="rId5" Type="http://schemas.openxmlformats.org/officeDocument/2006/relationships/image" Target="../media/image19.png"/><Relationship Id="rId15" Type="http://schemas.openxmlformats.org/officeDocument/2006/relationships/customXml" Target="../ink/ink4.xml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customXml" Target="../ink/ink1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err="1"/>
              <a:t>Qube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Group 16: Tarun Prakash, Agathiya Tharun, Manav Jhaveri, </a:t>
            </a:r>
            <a:r>
              <a:rPr lang="en-US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Aarya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 Deb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12">
        <p14:reveal/>
      </p:transition>
    </mc:Choice>
    <mc:Fallback xmlns="">
      <p:transition spd="slow" advTm="501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 AI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8DD3C-8993-FBCF-D966-34FAF5B2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4" y="1988513"/>
            <a:ext cx="7635602" cy="4259887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A67F0D-1C2D-4B94-F464-D2FD2ABF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0" y="1988195"/>
            <a:ext cx="8505508" cy="4260205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2F2C96C-637D-499A-9D3D-D298AE663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0" y="1988195"/>
            <a:ext cx="6070920" cy="4265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375873"/>
      </p:ext>
    </p:extLst>
  </p:cSld>
  <p:clrMapOvr>
    <a:masterClrMapping/>
  </p:clrMapOvr>
  <p:transition spd="slow" advTm="3797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8DD3C-8993-FBCF-D966-34FAF5B2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1413" y="2141802"/>
            <a:ext cx="5989173" cy="4106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67F0D-1C2D-4B94-F464-D2FD2ABF78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7631" y="2432715"/>
            <a:ext cx="4178846" cy="327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2C96C-637D-499A-9D3D-D298AE663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72"/>
          <a:stretch/>
        </p:blipFill>
        <p:spPr>
          <a:xfrm>
            <a:off x="5552695" y="2579700"/>
            <a:ext cx="5872928" cy="2981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373938"/>
      </p:ext>
    </p:extLst>
  </p:cSld>
  <p:clrMapOvr>
    <a:masterClrMapping/>
  </p:clrMapOvr>
  <p:transition spd="slow" advTm="2129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62" y="-452907"/>
            <a:ext cx="9905998" cy="1905000"/>
          </a:xfrm>
        </p:spPr>
        <p:txBody>
          <a:bodyPr/>
          <a:lstStyle/>
          <a:p>
            <a:r>
              <a:rPr lang="en-US"/>
              <a:t>Software Demo</a:t>
            </a:r>
          </a:p>
        </p:txBody>
      </p:sp>
      <p:pic>
        <p:nvPicPr>
          <p:cNvPr id="7" name="My Movie 4">
            <a:hlinkClick r:id="" action="ppaction://media"/>
            <a:extLst>
              <a:ext uri="{FF2B5EF4-FFF2-40B4-BE49-F238E27FC236}">
                <a16:creationId xmlns:a16="http://schemas.microsoft.com/office/drawing/2014/main" id="{606A72F7-83F9-68CA-9656-FF1D65E8D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93617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307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Demo</a:t>
            </a:r>
          </a:p>
        </p:txBody>
      </p:sp>
      <p:pic>
        <p:nvPicPr>
          <p:cNvPr id="5" name="My Movie 4">
            <a:hlinkClick r:id="" action="ppaction://media"/>
            <a:extLst>
              <a:ext uri="{FF2B5EF4-FFF2-40B4-BE49-F238E27FC236}">
                <a16:creationId xmlns:a16="http://schemas.microsoft.com/office/drawing/2014/main" id="{D9326EC1-1FE9-0EA6-A471-39BC7759FC2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-1" r="-469" b="54564"/>
          <a:stretch/>
        </p:blipFill>
        <p:spPr>
          <a:xfrm>
            <a:off x="1194752" y="2182585"/>
            <a:ext cx="9799320" cy="2492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7241381"/>
      </p:ext>
    </p:extLst>
  </p:cSld>
  <p:clrMapOvr>
    <a:masterClrMapping/>
  </p:clrMapOvr>
  <p:transition spd="slow" advTm="4302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DE3EC-596D-406B-A8A5-4C0E1F17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MSRP: $30</a:t>
            </a:r>
          </a:p>
          <a:p>
            <a:r>
              <a:rPr lang="en-US"/>
              <a:t>Optional Monthly Subscription: $5</a:t>
            </a:r>
          </a:p>
          <a:p>
            <a:pPr lvl="1"/>
            <a:r>
              <a:rPr lang="en-US"/>
              <a:t>Access to GPT-4, even during peak times</a:t>
            </a:r>
          </a:p>
          <a:p>
            <a:pPr lvl="1"/>
            <a:r>
              <a:rPr lang="en-US"/>
              <a:t>Faster response times</a:t>
            </a:r>
          </a:p>
          <a:p>
            <a:pPr lvl="1"/>
            <a:r>
              <a:rPr lang="en-US"/>
              <a:t>Priority access to new features and improvements</a:t>
            </a:r>
          </a:p>
          <a:p>
            <a:r>
              <a:rPr lang="en-US"/>
              <a:t>Platform: Marketplace</a:t>
            </a:r>
          </a:p>
          <a:p>
            <a:pPr lvl="1"/>
            <a:r>
              <a:rPr lang="en-US"/>
              <a:t>Voice Actors: $5</a:t>
            </a:r>
          </a:p>
          <a:p>
            <a:pPr lvl="1"/>
            <a:r>
              <a:rPr lang="en-US"/>
              <a:t>Add-Ons: $5</a:t>
            </a:r>
          </a:p>
          <a:p>
            <a:pPr lvl="1"/>
            <a:r>
              <a:rPr lang="en-US"/>
              <a:t>Future Apps: Commission-based</a:t>
            </a:r>
          </a:p>
        </p:txBody>
      </p:sp>
    </p:spTree>
    <p:extLst>
      <p:ext uri="{BB962C8B-B14F-4D97-AF65-F5344CB8AC3E}">
        <p14:creationId xmlns:p14="http://schemas.microsoft.com/office/powerpoint/2010/main" val="1312642431"/>
      </p:ext>
    </p:extLst>
  </p:cSld>
  <p:clrMapOvr>
    <a:masterClrMapping/>
  </p:clrMapOvr>
  <p:transition spd="slow" advTm="82859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71805F-3818-F8BF-E49A-852A49702D4E}"/>
              </a:ext>
            </a:extLst>
          </p:cNvPr>
          <p:cNvSpPr txBox="1">
            <a:spLocks/>
          </p:cNvSpPr>
          <p:nvPr/>
        </p:nvSpPr>
        <p:spPr>
          <a:xfrm>
            <a:off x="1141414" y="2354893"/>
            <a:ext cx="6787562" cy="293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Target demographic includes:</a:t>
            </a:r>
          </a:p>
          <a:p>
            <a:r>
              <a:rPr lang="en-US"/>
              <a:t>Ages 10+</a:t>
            </a:r>
          </a:p>
          <a:p>
            <a:r>
              <a:rPr lang="en-US"/>
              <a:t>Education and STEM-learning market</a:t>
            </a:r>
          </a:p>
          <a:p>
            <a:r>
              <a:rPr lang="en-US"/>
              <a:t>Early-tech enthusiasts</a:t>
            </a:r>
          </a:p>
          <a:p>
            <a:r>
              <a:rPr lang="en-US"/>
              <a:t>Kids/adults wanting an affordable smart companion</a:t>
            </a:r>
          </a:p>
          <a:p>
            <a:r>
              <a:rPr lang="en-US"/>
              <a:t>Roboticists, researchers, and software developers </a:t>
            </a:r>
          </a:p>
        </p:txBody>
      </p:sp>
    </p:spTree>
    <p:extLst>
      <p:ext uri="{BB962C8B-B14F-4D97-AF65-F5344CB8AC3E}">
        <p14:creationId xmlns:p14="http://schemas.microsoft.com/office/powerpoint/2010/main" val="231521647"/>
      </p:ext>
    </p:extLst>
  </p:cSld>
  <p:clrMapOvr>
    <a:masterClrMapping/>
  </p:clrMapOvr>
  <p:transition spd="slow" advTm="4516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User Feedback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71805F-3818-F8BF-E49A-852A49702D4E}"/>
              </a:ext>
            </a:extLst>
          </p:cNvPr>
          <p:cNvSpPr txBox="1">
            <a:spLocks/>
          </p:cNvSpPr>
          <p:nvPr/>
        </p:nvSpPr>
        <p:spPr>
          <a:xfrm>
            <a:off x="1141414" y="2354893"/>
            <a:ext cx="4954586" cy="293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Positive</a:t>
            </a:r>
            <a:r>
              <a:rPr lang="en-US"/>
              <a:t>:</a:t>
            </a:r>
          </a:p>
          <a:p>
            <a:r>
              <a:rPr lang="en-US"/>
              <a:t>Amiable</a:t>
            </a:r>
          </a:p>
          <a:p>
            <a:r>
              <a:rPr lang="en-US"/>
              <a:t>Highly customizable</a:t>
            </a:r>
          </a:p>
          <a:p>
            <a:r>
              <a:rPr lang="en-US"/>
              <a:t>Low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52BB-EC04-669D-E923-8C1CFFE7CF6E}"/>
              </a:ext>
            </a:extLst>
          </p:cNvPr>
          <p:cNvSpPr txBox="1">
            <a:spLocks/>
          </p:cNvSpPr>
          <p:nvPr/>
        </p:nvSpPr>
        <p:spPr>
          <a:xfrm>
            <a:off x="6266646" y="2354892"/>
            <a:ext cx="4954586" cy="293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Negative</a:t>
            </a:r>
            <a:r>
              <a:rPr lang="en-US"/>
              <a:t>:</a:t>
            </a:r>
          </a:p>
          <a:p>
            <a:r>
              <a:rPr lang="en-US"/>
              <a:t>Response time</a:t>
            </a:r>
          </a:p>
          <a:p>
            <a:r>
              <a:rPr lang="en-US"/>
              <a:t>Limited motion</a:t>
            </a:r>
          </a:p>
          <a:p>
            <a:r>
              <a:rPr lang="en-US"/>
              <a:t>Cheap material</a:t>
            </a:r>
          </a:p>
        </p:txBody>
      </p:sp>
    </p:spTree>
    <p:extLst>
      <p:ext uri="{BB962C8B-B14F-4D97-AF65-F5344CB8AC3E}">
        <p14:creationId xmlns:p14="http://schemas.microsoft.com/office/powerpoint/2010/main" val="3838560367"/>
      </p:ext>
    </p:extLst>
  </p:cSld>
  <p:clrMapOvr>
    <a:masterClrMapping/>
  </p:clrMapOvr>
  <p:transition spd="slow" advTm="4516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3889">
        <p14:warp dir="in"/>
      </p:transition>
    </mc:Choice>
    <mc:Fallback xmlns="">
      <p:transition spd="slow" advTm="7388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DC8B9E-F38C-043E-7C5A-DDFD1529A9F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Team</a:t>
            </a:r>
            <a:endParaRPr lang="ru-RU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0AFBB7-2390-36DC-19F6-286C62296CA3}"/>
              </a:ext>
            </a:extLst>
          </p:cNvPr>
          <p:cNvGrpSpPr/>
          <p:nvPr/>
        </p:nvGrpSpPr>
        <p:grpSpPr>
          <a:xfrm>
            <a:off x="1065212" y="3200400"/>
            <a:ext cx="10058400" cy="1828800"/>
            <a:chOff x="608012" y="3200400"/>
            <a:chExt cx="10058400" cy="1828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B86AFA-AF62-FACF-2070-496837710584}"/>
                </a:ext>
              </a:extLst>
            </p:cNvPr>
            <p:cNvSpPr/>
            <p:nvPr/>
          </p:nvSpPr>
          <p:spPr>
            <a:xfrm>
              <a:off x="3351212" y="3200400"/>
              <a:ext cx="1828800" cy="18288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46F6EC-D29A-C5F0-8965-19C7F953DE08}"/>
                </a:ext>
              </a:extLst>
            </p:cNvPr>
            <p:cNvSpPr/>
            <p:nvPr/>
          </p:nvSpPr>
          <p:spPr>
            <a:xfrm>
              <a:off x="6094412" y="3200400"/>
              <a:ext cx="1828800" cy="1828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54BA8C-FB27-6475-27EE-70305C9498E7}"/>
                </a:ext>
              </a:extLst>
            </p:cNvPr>
            <p:cNvSpPr/>
            <p:nvPr/>
          </p:nvSpPr>
          <p:spPr>
            <a:xfrm>
              <a:off x="608012" y="3200400"/>
              <a:ext cx="1828800" cy="1828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4E2482-0440-657A-7995-B9409B33EE51}"/>
                </a:ext>
              </a:extLst>
            </p:cNvPr>
            <p:cNvSpPr/>
            <p:nvPr/>
          </p:nvSpPr>
          <p:spPr>
            <a:xfrm>
              <a:off x="8837612" y="3200400"/>
              <a:ext cx="1828800" cy="1828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2C2F71-6BF6-4EB4-9D26-24F784C98523}"/>
              </a:ext>
            </a:extLst>
          </p:cNvPr>
          <p:cNvSpPr txBox="1"/>
          <p:nvPr/>
        </p:nvSpPr>
        <p:spPr>
          <a:xfrm>
            <a:off x="1065212" y="5115697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Tarun Prakash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F2B-E0DA-5751-6E7A-4477EE0C8F21}"/>
              </a:ext>
            </a:extLst>
          </p:cNvPr>
          <p:cNvSpPr txBox="1"/>
          <p:nvPr/>
        </p:nvSpPr>
        <p:spPr>
          <a:xfrm>
            <a:off x="3711741" y="5115697"/>
            <a:ext cx="202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Agathiya Tharun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E5287-CEF8-3D5B-9907-D0F93FA7DFEA}"/>
              </a:ext>
            </a:extLst>
          </p:cNvPr>
          <p:cNvSpPr txBox="1"/>
          <p:nvPr/>
        </p:nvSpPr>
        <p:spPr>
          <a:xfrm>
            <a:off x="6361204" y="5115697"/>
            <a:ext cx="220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Manav Jhaveri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2E6AE-9151-CF24-96AE-88689516C672}"/>
              </a:ext>
            </a:extLst>
          </p:cNvPr>
          <p:cNvSpPr txBox="1"/>
          <p:nvPr/>
        </p:nvSpPr>
        <p:spPr>
          <a:xfrm>
            <a:off x="9294812" y="511569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Aarya Deb</a:t>
            </a:r>
          </a:p>
        </p:txBody>
      </p:sp>
      <p:pic>
        <p:nvPicPr>
          <p:cNvPr id="13" name="Picture 12" descr="A person sitting on a metal platform&#10;&#10;Description automatically generated">
            <a:extLst>
              <a:ext uri="{FF2B5EF4-FFF2-40B4-BE49-F238E27FC236}">
                <a16:creationId xmlns:a16="http://schemas.microsoft.com/office/drawing/2014/main" id="{B84F6895-A13C-3CBA-D890-CA35524DB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7" t="7936" r="21512" b="50000"/>
          <a:stretch/>
        </p:blipFill>
        <p:spPr>
          <a:xfrm>
            <a:off x="1065212" y="3200401"/>
            <a:ext cx="1828800" cy="1828800"/>
          </a:xfrm>
          <a:prstGeom prst="rect">
            <a:avLst/>
          </a:prstGeom>
        </p:spPr>
      </p:pic>
      <p:pic>
        <p:nvPicPr>
          <p:cNvPr id="14" name="Picture 2" descr="Profile photo of Manav Jhaveri">
            <a:extLst>
              <a:ext uri="{FF2B5EF4-FFF2-40B4-BE49-F238E27FC236}">
                <a16:creationId xmlns:a16="http://schemas.microsoft.com/office/drawing/2014/main" id="{297C25E4-9058-1F2B-D578-2F5E7E50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3200400"/>
            <a:ext cx="18287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rofile photo of Aarya Deb">
            <a:extLst>
              <a:ext uri="{FF2B5EF4-FFF2-40B4-BE49-F238E27FC236}">
                <a16:creationId xmlns:a16="http://schemas.microsoft.com/office/drawing/2014/main" id="{F9B0F41D-F851-7015-3E25-DF1ECE77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200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00912"/>
      </p:ext>
    </p:extLst>
  </p:cSld>
  <p:clrMapOvr>
    <a:masterClrMapping/>
  </p:clrMapOvr>
  <p:transition spd="slow" advTm="775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3549-DD13-C0AD-6FB8-B96BDB79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FB66-9DE0-8B91-CE69-8A6E42F7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09850"/>
            <a:ext cx="9905998" cy="2430780"/>
          </a:xfrm>
        </p:spPr>
        <p:txBody>
          <a:bodyPr>
            <a:normAutofit/>
          </a:bodyPr>
          <a:lstStyle/>
          <a:p>
            <a:r>
              <a:rPr lang="en-US"/>
              <a:t>The average person will spend </a:t>
            </a:r>
            <a:r>
              <a:rPr lang="en-US">
                <a:solidFill>
                  <a:srgbClr val="FFFF00"/>
                </a:solidFill>
              </a:rPr>
              <a:t>10 years </a:t>
            </a:r>
            <a:r>
              <a:rPr lang="en-US"/>
              <a:t>of their life at a desk</a:t>
            </a:r>
          </a:p>
          <a:p>
            <a:r>
              <a:rPr lang="en-US"/>
              <a:t>Productivity often decreases</a:t>
            </a:r>
          </a:p>
          <a:p>
            <a:r>
              <a:rPr lang="en-US"/>
              <a:t>Easy to get distracted; smartphones</a:t>
            </a:r>
          </a:p>
          <a:p>
            <a:pPr lvl="1"/>
            <a:r>
              <a:rPr lang="en-US"/>
              <a:t>No alternative to quitting cold turkey - (</a:t>
            </a:r>
            <a:r>
              <a:rPr lang="en-US" err="1">
                <a:hlinkClick r:id="rId3"/>
              </a:rPr>
              <a:t>NoPhone</a:t>
            </a:r>
            <a:r>
              <a:rPr lang="en-US"/>
              <a:t> – Shark Tank)</a:t>
            </a:r>
          </a:p>
          <a:p>
            <a:r>
              <a:rPr lang="en-US"/>
              <a:t>People can easily feel lonely</a:t>
            </a:r>
          </a:p>
        </p:txBody>
      </p:sp>
    </p:spTree>
    <p:extLst>
      <p:ext uri="{BB962C8B-B14F-4D97-AF65-F5344CB8AC3E}">
        <p14:creationId xmlns:p14="http://schemas.microsoft.com/office/powerpoint/2010/main" val="2023190461"/>
      </p:ext>
    </p:extLst>
  </p:cSld>
  <p:clrMapOvr>
    <a:masterClrMapping/>
  </p:clrMapOvr>
  <p:transition spd="slow" advTm="52111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3549-DD13-C0AD-6FB8-B96BDB79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Survey</a:t>
            </a:r>
          </a:p>
        </p:txBody>
      </p:sp>
      <p:pic>
        <p:nvPicPr>
          <p:cNvPr id="1026" name="Picture 2" descr="Forms response chart. Question title: What is your attention span like?. Number of responses: 66 responses.">
            <a:extLst>
              <a:ext uri="{FF2B5EF4-FFF2-40B4-BE49-F238E27FC236}">
                <a16:creationId xmlns:a16="http://schemas.microsoft.com/office/drawing/2014/main" id="{392B47FB-9DD1-2068-758D-6BA8104B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01779"/>
            <a:ext cx="8315408" cy="395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DD10D3-C5A8-7DD1-0567-9EFDC186274B}"/>
              </a:ext>
            </a:extLst>
          </p:cNvPr>
          <p:cNvSpPr txBox="1"/>
          <p:nvPr/>
        </p:nvSpPr>
        <p:spPr>
          <a:xfrm>
            <a:off x="1717778" y="5555731"/>
            <a:ext cx="193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Struggle maintaining 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A1585-253F-0835-3BCE-EF636522603B}"/>
              </a:ext>
            </a:extLst>
          </p:cNvPr>
          <p:cNvSpPr txBox="1"/>
          <p:nvPr/>
        </p:nvSpPr>
        <p:spPr>
          <a:xfrm>
            <a:off x="8085039" y="5555731"/>
            <a:ext cx="123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Highly focused</a:t>
            </a:r>
          </a:p>
        </p:txBody>
      </p:sp>
      <p:pic>
        <p:nvPicPr>
          <p:cNvPr id="1028" name="Picture 4" descr="Forms response chart. Question title: How often do you like to relax at your desk?. Number of responses: 66 responses.">
            <a:extLst>
              <a:ext uri="{FF2B5EF4-FFF2-40B4-BE49-F238E27FC236}">
                <a16:creationId xmlns:a16="http://schemas.microsoft.com/office/drawing/2014/main" id="{B7135104-B768-E942-4A64-F28BBF21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87" y="2201779"/>
            <a:ext cx="8315410" cy="395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FF5B2-1E98-84CC-A301-720BE69ECEA9}"/>
              </a:ext>
            </a:extLst>
          </p:cNvPr>
          <p:cNvSpPr txBox="1"/>
          <p:nvPr/>
        </p:nvSpPr>
        <p:spPr>
          <a:xfrm>
            <a:off x="2122075" y="5571469"/>
            <a:ext cx="120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Very often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C708F-52DE-C85A-B8C3-796D1A0C1416}"/>
              </a:ext>
            </a:extLst>
          </p:cNvPr>
          <p:cNvSpPr txBox="1"/>
          <p:nvPr/>
        </p:nvSpPr>
        <p:spPr>
          <a:xfrm>
            <a:off x="8123913" y="5571469"/>
            <a:ext cx="120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Seldom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3BA607B-1467-A842-1393-2035CF7BC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b="5962"/>
          <a:stretch/>
        </p:blipFill>
        <p:spPr bwMode="auto">
          <a:xfrm>
            <a:off x="1144589" y="2201779"/>
            <a:ext cx="8315408" cy="39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17FC9-BF23-BF19-040D-252270B4F8E4}"/>
              </a:ext>
            </a:extLst>
          </p:cNvPr>
          <p:cNvGrpSpPr/>
          <p:nvPr/>
        </p:nvGrpSpPr>
        <p:grpSpPr>
          <a:xfrm>
            <a:off x="3325498" y="3457276"/>
            <a:ext cx="2390272" cy="2367280"/>
            <a:chOff x="3322320" y="3459479"/>
            <a:chExt cx="2390272" cy="2367280"/>
          </a:xfrm>
          <a:solidFill>
            <a:srgbClr val="00B0F0"/>
          </a:solidFill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6D142AC-3757-9D00-8A15-794943245B09}"/>
                </a:ext>
              </a:extLst>
            </p:cNvPr>
            <p:cNvSpPr/>
            <p:nvPr/>
          </p:nvSpPr>
          <p:spPr>
            <a:xfrm flipH="1" flipV="1">
              <a:off x="3347720" y="3459479"/>
              <a:ext cx="2341878" cy="2367277"/>
            </a:xfrm>
            <a:prstGeom prst="arc">
              <a:avLst>
                <a:gd name="adj1" fmla="val 16200000"/>
                <a:gd name="adj2" fmla="val 305098"/>
              </a:avLst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6CB58620-EC09-F799-B94C-7C43370AF2AE}"/>
                </a:ext>
              </a:extLst>
            </p:cNvPr>
            <p:cNvSpPr/>
            <p:nvPr/>
          </p:nvSpPr>
          <p:spPr>
            <a:xfrm rot="16200000" flipH="1" flipV="1">
              <a:off x="3335020" y="3472181"/>
              <a:ext cx="2341878" cy="2367277"/>
            </a:xfrm>
            <a:prstGeom prst="arc">
              <a:avLst>
                <a:gd name="adj1" fmla="val 16200000"/>
                <a:gd name="adj2" fmla="val 305098"/>
              </a:avLst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EA0ABC5-0FE4-0212-145B-D2BA569452D3}"/>
                </a:ext>
              </a:extLst>
            </p:cNvPr>
            <p:cNvSpPr/>
            <p:nvPr/>
          </p:nvSpPr>
          <p:spPr>
            <a:xfrm rot="5400000" flipH="1" flipV="1">
              <a:off x="3358015" y="3469641"/>
              <a:ext cx="2341878" cy="2367277"/>
            </a:xfrm>
            <a:prstGeom prst="arc">
              <a:avLst>
                <a:gd name="adj1" fmla="val 16200000"/>
                <a:gd name="adj2" fmla="val 21336327"/>
              </a:avLst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76241F-1A74-023F-2738-DA946354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460240" y="3484880"/>
              <a:ext cx="56198" cy="1168083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7C6DE0-2594-6AC0-E574-4F944D7C33A0}"/>
                </a:ext>
              </a:extLst>
            </p:cNvPr>
            <p:cNvCxnSpPr/>
            <p:nvPr/>
          </p:nvCxnSpPr>
          <p:spPr>
            <a:xfrm flipH="1">
              <a:off x="4516120" y="4653280"/>
              <a:ext cx="11734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61055921"/>
      </p:ext>
    </p:extLst>
  </p:cSld>
  <p:clrMapOvr>
    <a:masterClrMapping/>
  </p:clrMapOvr>
  <p:transition spd="slow" advTm="97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3549-DD13-C0AD-6FB8-B96BDB79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Competitors</a:t>
            </a:r>
          </a:p>
        </p:txBody>
      </p:sp>
      <p:pic>
        <p:nvPicPr>
          <p:cNvPr id="1028" name="Picture 4" descr="Emo robot 3D Model in Gadgets 3DExport">
            <a:extLst>
              <a:ext uri="{FF2B5EF4-FFF2-40B4-BE49-F238E27FC236}">
                <a16:creationId xmlns:a16="http://schemas.microsoft.com/office/drawing/2014/main" id="{0AC6FB88-FEB0-280D-7EDD-21A95CBD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320290"/>
            <a:ext cx="3063240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Echo Dot (5th Gen 2022) - Smart Speaker With Alexa : Target">
            <a:extLst>
              <a:ext uri="{FF2B5EF4-FFF2-40B4-BE49-F238E27FC236}">
                <a16:creationId xmlns:a16="http://schemas.microsoft.com/office/drawing/2014/main" id="{ECDC55C5-3339-B384-DEB4-C885E099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852" y="2320289"/>
            <a:ext cx="3063239" cy="30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DA2D53-0455-4469-24B9-A91B6AD4CEFE}"/>
              </a:ext>
            </a:extLst>
          </p:cNvPr>
          <p:cNvSpPr txBox="1">
            <a:spLocks/>
          </p:cNvSpPr>
          <p:nvPr/>
        </p:nvSpPr>
        <p:spPr>
          <a:xfrm>
            <a:off x="1141412" y="5383528"/>
            <a:ext cx="3063240" cy="146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Emo - $300</a:t>
            </a:r>
          </a:p>
          <a:p>
            <a:r>
              <a:rPr lang="en-US"/>
              <a:t>Emotional pet, not an assistant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5AEDDB-1111-79F1-FB97-31A4559ADC06}"/>
              </a:ext>
            </a:extLst>
          </p:cNvPr>
          <p:cNvSpPr txBox="1">
            <a:spLocks/>
          </p:cNvSpPr>
          <p:nvPr/>
        </p:nvSpPr>
        <p:spPr>
          <a:xfrm>
            <a:off x="4661850" y="5383528"/>
            <a:ext cx="3179130" cy="146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Alexa - $25</a:t>
            </a:r>
          </a:p>
          <a:p>
            <a:r>
              <a:rPr lang="en-US"/>
              <a:t>Assistant, not a friend, No GPT support</a:t>
            </a:r>
          </a:p>
        </p:txBody>
      </p:sp>
      <p:pic>
        <p:nvPicPr>
          <p:cNvPr id="10" name="Picture 2" descr="Vector 2.0 AI Robot Companion, Smart Home Robot with Alexa Built-in –  Digital Dream Labs">
            <a:extLst>
              <a:ext uri="{FF2B5EF4-FFF2-40B4-BE49-F238E27FC236}">
                <a16:creationId xmlns:a16="http://schemas.microsoft.com/office/drawing/2014/main" id="{656645ED-145D-440D-D3BB-CF21F0769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2290" y="2320289"/>
            <a:ext cx="3063240" cy="306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1C15F0-60A5-A202-1E48-98D3D9DB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290" y="5383527"/>
            <a:ext cx="3063240" cy="1463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Vector - $400</a:t>
            </a:r>
          </a:p>
          <a:p>
            <a:r>
              <a:rPr lang="en-US"/>
              <a:t>Friend and assistant but expensive</a:t>
            </a:r>
          </a:p>
        </p:txBody>
      </p:sp>
    </p:spTree>
    <p:extLst>
      <p:ext uri="{BB962C8B-B14F-4D97-AF65-F5344CB8AC3E}">
        <p14:creationId xmlns:p14="http://schemas.microsoft.com/office/powerpoint/2010/main" val="1999107239"/>
      </p:ext>
    </p:extLst>
  </p:cSld>
  <p:clrMapOvr>
    <a:masterClrMapping/>
  </p:clrMapOvr>
  <p:transition spd="slow" advTm="50478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A0AC-D401-515A-00F1-69E2407A1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354893"/>
            <a:ext cx="6787562" cy="2855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multifunctional tabletop </a:t>
            </a:r>
            <a:r>
              <a:rPr lang="en-US">
                <a:solidFill>
                  <a:srgbClr val="FFFF00"/>
                </a:solidFill>
              </a:rPr>
              <a:t>assistant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companion</a:t>
            </a:r>
          </a:p>
          <a:p>
            <a:r>
              <a:rPr lang="en-US"/>
              <a:t>Environment-dependent adaptive personality (EDAP)</a:t>
            </a:r>
          </a:p>
          <a:p>
            <a:r>
              <a:rPr lang="en-US"/>
              <a:t>Physical embodiment of </a:t>
            </a:r>
            <a:r>
              <a:rPr lang="en-US">
                <a:solidFill>
                  <a:srgbClr val="FFFF00"/>
                </a:solidFill>
              </a:rPr>
              <a:t>GPT/AI </a:t>
            </a:r>
            <a:r>
              <a:rPr lang="en-US"/>
              <a:t>with IoT</a:t>
            </a:r>
          </a:p>
          <a:p>
            <a:r>
              <a:rPr lang="en-US"/>
              <a:t>Motion-enabled toy and fidget</a:t>
            </a:r>
          </a:p>
          <a:p>
            <a:r>
              <a:rPr lang="en-US"/>
              <a:t>Customizable</a:t>
            </a:r>
          </a:p>
          <a:p>
            <a:r>
              <a:rPr lang="en-US"/>
              <a:t>Portable</a:t>
            </a:r>
          </a:p>
        </p:txBody>
      </p:sp>
      <p:pic>
        <p:nvPicPr>
          <p:cNvPr id="5" name="Picture 4" descr="A black cube with a red hat on top&#10;&#10;Description automatically generated">
            <a:extLst>
              <a:ext uri="{FF2B5EF4-FFF2-40B4-BE49-F238E27FC236}">
                <a16:creationId xmlns:a16="http://schemas.microsoft.com/office/drawing/2014/main" id="{6DE8815C-4185-074C-74B4-51474BF12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13" b="78254" l="40167" r="67667">
                        <a14:foregroundMark x1="46833" y1="50159" x2="46167" y2="52381"/>
                        <a14:foregroundMark x1="49250" y1="53651" x2="50500" y2="56349"/>
                        <a14:foregroundMark x1="55750" y1="78254" x2="55750" y2="78254"/>
                        <a14:foregroundMark x1="48667" y1="29524" x2="48667" y2="29524"/>
                        <a14:foregroundMark x1="45833" y1="30635" x2="49333" y2="29048"/>
                        <a14:foregroundMark x1="46667" y1="30159" x2="49333" y2="28889"/>
                        <a14:foregroundMark x1="46667" y1="30000" x2="49250" y2="28730"/>
                        <a14:foregroundMark x1="52333" y1="19206" x2="54500" y2="18571"/>
                        <a14:foregroundMark x1="67417" y1="34286" x2="67667" y2="37302"/>
                        <a14:foregroundMark x1="42000" y1="66190" x2="43750" y2="68571"/>
                        <a14:backgroundMark x1="46333" y1="72857" x2="47167" y2="73651"/>
                        <a14:backgroundMark x1="57917" y1="80317" x2="57167" y2="80317"/>
                        <a14:backgroundMark x1="63167" y1="71905" x2="61583" y2="73968"/>
                        <a14:backgroundMark x1="62833" y1="71587" x2="62500" y2="72381"/>
                        <a14:backgroundMark x1="61333" y1="74286" x2="60833" y2="75238"/>
                        <a14:backgroundMark x1="60250" y1="75873" x2="59750" y2="76984"/>
                        <a14:backgroundMark x1="59167" y1="77619" x2="58750" y2="78730"/>
                        <a14:backgroundMark x1="59583" y1="76984" x2="59083" y2="77778"/>
                        <a14:backgroundMark x1="61750" y1="73175" x2="61250" y2="74444"/>
                        <a14:backgroundMark x1="62083" y1="72857" x2="61833" y2="73333"/>
                        <a14:backgroundMark x1="59917" y1="76349" x2="59500" y2="77143"/>
                        <a14:backgroundMark x1="58583" y1="78254" x2="57667" y2="79841"/>
                        <a14:backgroundMark x1="46750" y1="72857" x2="47417" y2="73333"/>
                        <a14:backgroundMark x1="45000" y1="70952" x2="46083" y2="71746"/>
                        <a14:backgroundMark x1="43486" y1="69049" x2="43583" y2="69206"/>
                        <a14:backgroundMark x1="41333" y1="65556" x2="41870" y2="66427"/>
                      </a14:backgroundRemoval>
                    </a14:imgEffect>
                  </a14:imgLayer>
                </a14:imgProps>
              </a:ext>
            </a:extLst>
          </a:blip>
          <a:srcRect l="36844" t="13095" r="29219" b="15357"/>
          <a:stretch/>
        </p:blipFill>
        <p:spPr>
          <a:xfrm>
            <a:off x="7732515" y="1493050"/>
            <a:ext cx="4137660" cy="457962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920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640">
        <p14:flythrough/>
      </p:transition>
    </mc:Choice>
    <mc:Fallback xmlns="">
      <p:transition spd="slow" advTm="464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proposition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EBF64-2494-7594-FED8-B8EB1AA94B1C}"/>
              </a:ext>
            </a:extLst>
          </p:cNvPr>
          <p:cNvSpPr txBox="1">
            <a:spLocks/>
          </p:cNvSpPr>
          <p:nvPr/>
        </p:nvSpPr>
        <p:spPr>
          <a:xfrm>
            <a:off x="1141414" y="2354893"/>
            <a:ext cx="6787562" cy="239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Source of education and entertainment for users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/>
              <a:t>Potential to be a platform</a:t>
            </a:r>
          </a:p>
          <a:p>
            <a:r>
              <a:rPr lang="en-US"/>
              <a:t>commitment to user data privacy </a:t>
            </a:r>
          </a:p>
          <a:p>
            <a:r>
              <a:rPr lang="en-US"/>
              <a:t>Sustainable and carbon neutral  </a:t>
            </a:r>
          </a:p>
          <a:p>
            <a:r>
              <a:rPr lang="en-US"/>
              <a:t>Affordable (</a:t>
            </a:r>
            <a:r>
              <a:rPr lang="en-US">
                <a:solidFill>
                  <a:srgbClr val="FFFF00"/>
                </a:solidFill>
              </a:rPr>
              <a:t>&lt;$30</a:t>
            </a:r>
            <a:r>
              <a:rPr lang="en-US"/>
              <a:t>)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Picture 6" descr="A small pink toy with a screen&#10;&#10;Description automatically generated">
            <a:extLst>
              <a:ext uri="{FF2B5EF4-FFF2-40B4-BE49-F238E27FC236}">
                <a16:creationId xmlns:a16="http://schemas.microsoft.com/office/drawing/2014/main" id="{C4DE7CC4-A82A-FAB7-9F62-D4B541B7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46" b="92455" l="29139" r="59572">
                        <a14:foregroundMark x1="29139" y1="70487" x2="29139" y2="67813"/>
                        <a14:foregroundMark x1="59527" y1="71060" x2="59527" y2="69436"/>
                        <a14:foregroundMark x1="58813" y1="55587" x2="58813" y2="55587"/>
                        <a14:foregroundMark x1="59125" y1="58166" x2="57608" y2="50621"/>
                        <a14:foregroundMark x1="59304" y1="59503" x2="59616" y2="66189"/>
                        <a14:foregroundMark x1="37662" y1="90544" x2="39179" y2="91977"/>
                        <a14:foregroundMark x1="39491" y1="92455" x2="39491" y2="92455"/>
                        <a14:foregroundMark x1="35475" y1="79465" x2="35475" y2="79465"/>
                        <a14:foregroundMark x1="35564" y1="79943" x2="35386" y2="78415"/>
                        <a14:foregroundMark x1="35788" y1="82330" x2="35564" y2="77173"/>
                        <a14:foregroundMark x1="58456" y1="74976" x2="59349" y2="67144"/>
                        <a14:foregroundMark x1="55466" y1="40306" x2="52253" y2="36485"/>
                      </a14:backgroundRemoval>
                    </a14:imgEffect>
                  </a14:imgLayer>
                </a14:imgProps>
              </a:ext>
            </a:extLst>
          </a:blip>
          <a:srcRect l="27228" t="29114" r="38659"/>
          <a:stretch/>
        </p:blipFill>
        <p:spPr bwMode="auto">
          <a:xfrm rot="5400000">
            <a:off x="7631257" y="1387475"/>
            <a:ext cx="4206240" cy="4083050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6153958"/>
      </p:ext>
    </p:extLst>
  </p:cSld>
  <p:clrMapOvr>
    <a:masterClrMapping/>
  </p:clrMapOvr>
  <p:transition spd="slow" advTm="3564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Hardware</a:t>
            </a:r>
          </a:p>
        </p:txBody>
      </p:sp>
      <p:pic>
        <p:nvPicPr>
          <p:cNvPr id="5" name="Content Placeholder 4" descr="A small electronic device with eyes on it&#10;&#10;Description automatically generated with medium confidence">
            <a:extLst>
              <a:ext uri="{FF2B5EF4-FFF2-40B4-BE49-F238E27FC236}">
                <a16:creationId xmlns:a16="http://schemas.microsoft.com/office/drawing/2014/main" id="{D5F60EBC-3C3C-4954-D4D5-BB8A4EE31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3125" r="25225" b="11894"/>
          <a:stretch/>
        </p:blipFill>
        <p:spPr bwMode="auto">
          <a:xfrm>
            <a:off x="7816240" y="2819400"/>
            <a:ext cx="3920647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0985FD-107B-F265-8956-89E4BD203144}"/>
              </a:ext>
            </a:extLst>
          </p:cNvPr>
          <p:cNvSpPr txBox="1">
            <a:spLocks/>
          </p:cNvSpPr>
          <p:nvPr/>
        </p:nvSpPr>
        <p:spPr>
          <a:xfrm>
            <a:off x="1141414" y="2354893"/>
            <a:ext cx="6787562" cy="3893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Raspberry Pi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LCD Display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Speakers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Microphone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Gesture Sensor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Button</a:t>
            </a:r>
          </a:p>
        </p:txBody>
      </p:sp>
      <p:pic>
        <p:nvPicPr>
          <p:cNvPr id="14" name="Content Placeholder 13" descr="A black cube with a white cap&#10;&#10;Description automatically generated">
            <a:extLst>
              <a:ext uri="{FF2B5EF4-FFF2-40B4-BE49-F238E27FC236}">
                <a16:creationId xmlns:a16="http://schemas.microsoft.com/office/drawing/2014/main" id="{250B579F-DE1D-D753-B944-BC1D7D0B08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32674" t="28758" r="32823" b="25975"/>
          <a:stretch/>
        </p:blipFill>
        <p:spPr>
          <a:xfrm>
            <a:off x="4328553" y="2462871"/>
            <a:ext cx="3531718" cy="3706779"/>
          </a:xfrm>
        </p:spPr>
      </p:pic>
    </p:spTree>
    <p:extLst>
      <p:ext uri="{BB962C8B-B14F-4D97-AF65-F5344CB8AC3E}">
        <p14:creationId xmlns:p14="http://schemas.microsoft.com/office/powerpoint/2010/main" val="2917444692"/>
      </p:ext>
    </p:extLst>
  </p:cSld>
  <p:clrMapOvr>
    <a:masterClrMapping/>
  </p:clrMapOvr>
  <p:transition spd="slow" advTm="5927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31C-9265-02D0-184D-8DA8352E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62" y="-452907"/>
            <a:ext cx="9905998" cy="1905000"/>
          </a:xfrm>
        </p:spPr>
        <p:txBody>
          <a:bodyPr/>
          <a:lstStyle/>
          <a:p>
            <a:r>
              <a:rPr lang="en-US"/>
              <a:t>Product (Software) - Manav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A0AC-D401-515A-00F1-69E2407A1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1494" y="3204536"/>
            <a:ext cx="2193700" cy="580625"/>
          </a:xfrm>
        </p:spPr>
        <p:txBody>
          <a:bodyPr>
            <a:normAutofit/>
          </a:bodyPr>
          <a:lstStyle/>
          <a:p>
            <a:pPr marL="0" indent="0">
              <a:buClr>
                <a:prstClr val="white"/>
              </a:buClr>
              <a:buNone/>
            </a:pPr>
            <a:r>
              <a:rPr lang="en-US"/>
              <a:t>GPT Integration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D60A5-EA82-E3EE-99E3-ED5601C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00478"/>
            <a:ext cx="4089043" cy="2281269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2CD92E-2036-A23C-75FF-F9C5D33C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94" y="1017604"/>
            <a:ext cx="4507607" cy="2257752"/>
          </a:xfrm>
          <a:prstGeom prst="rect">
            <a:avLst/>
          </a:prstGeom>
        </p:spPr>
      </p:pic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024F7A4-4906-1594-82A4-1C4CEE866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256" y="1022797"/>
            <a:ext cx="3198840" cy="224736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BB26D0D-0C31-8DE9-1A93-DFB9AA34B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5" y="3782700"/>
            <a:ext cx="3952339" cy="2716235"/>
          </a:xfrm>
          <a:prstGeom prst="rect">
            <a:avLst/>
          </a:prstGeom>
        </p:spPr>
      </p:pic>
      <p:pic>
        <p:nvPicPr>
          <p:cNvPr id="13" name="Picture 12" descr="A screenshot of a weather report&#10;&#10;Description automatically generated">
            <a:extLst>
              <a:ext uri="{FF2B5EF4-FFF2-40B4-BE49-F238E27FC236}">
                <a16:creationId xmlns:a16="http://schemas.microsoft.com/office/drawing/2014/main" id="{2CC220E3-BC0A-FCD5-E801-46929CBD1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8070" y="3732727"/>
            <a:ext cx="3604143" cy="2826913"/>
          </a:xfrm>
          <a:prstGeom prst="rect">
            <a:avLst/>
          </a:prstGeom>
        </p:spPr>
      </p:pic>
      <p:pic>
        <p:nvPicPr>
          <p:cNvPr id="14" name="Picture 13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C488C4E5-D75E-D4C9-D549-C8E52F8CCE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" t="-498" r="5314" b="-498"/>
          <a:stretch/>
        </p:blipFill>
        <p:spPr>
          <a:xfrm>
            <a:off x="7910746" y="4048392"/>
            <a:ext cx="4199268" cy="2184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F50BBC5-81ED-D9A2-492C-EE6AFE1C2F6A}"/>
                  </a:ext>
                </a:extLst>
              </p14:cNvPr>
              <p14:cNvContentPartPr/>
              <p14:nvPr/>
            </p14:nvContentPartPr>
            <p14:xfrm>
              <a:off x="2629991" y="5514670"/>
              <a:ext cx="1072371" cy="7023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F50BBC5-81ED-D9A2-492C-EE6AFE1C2F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6013" y="5390735"/>
                <a:ext cx="1179968" cy="2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C9BA477-FE94-8436-4160-15CB006F37CF}"/>
                  </a:ext>
                </a:extLst>
              </p14:cNvPr>
              <p14:cNvContentPartPr/>
              <p14:nvPr/>
            </p14:nvContentPartPr>
            <p14:xfrm>
              <a:off x="997820" y="5676949"/>
              <a:ext cx="2701247" cy="2924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C9BA477-FE94-8436-4160-15CB006F3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824" y="5571248"/>
                <a:ext cx="2808879" cy="24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F0573BC-6285-7347-7B60-F284A93DFB59}"/>
                  </a:ext>
                </a:extLst>
              </p14:cNvPr>
              <p14:cNvContentPartPr/>
              <p14:nvPr/>
            </p14:nvContentPartPr>
            <p14:xfrm>
              <a:off x="782602" y="5999707"/>
              <a:ext cx="2871903" cy="1111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F0573BC-6285-7347-7B60-F284A93DFB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8612" y="5895504"/>
                <a:ext cx="2979523" cy="219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E71844-C346-1E2F-49E9-02D644870950}"/>
                  </a:ext>
                </a:extLst>
              </p14:cNvPr>
              <p14:cNvContentPartPr/>
              <p14:nvPr/>
            </p14:nvContentPartPr>
            <p14:xfrm>
              <a:off x="354937" y="6160010"/>
              <a:ext cx="1814879" cy="7023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E71844-C346-1E2F-49E9-02D6448709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944" y="5925910"/>
                <a:ext cx="1922505" cy="4744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92519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</TotalTime>
  <Words>597</Words>
  <Application>Microsoft Office PowerPoint</Application>
  <PresentationFormat>Widescreen</PresentationFormat>
  <Paragraphs>109</Paragraphs>
  <Slides>17</Slides>
  <Notes>10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Roboto</vt:lpstr>
      <vt:lpstr>Mesh</vt:lpstr>
      <vt:lpstr>Qube</vt:lpstr>
      <vt:lpstr>PowerPoint Presentation</vt:lpstr>
      <vt:lpstr>The Problem</vt:lpstr>
      <vt:lpstr>Customer Survey</vt:lpstr>
      <vt:lpstr>Competitors</vt:lpstr>
      <vt:lpstr>Our Solution</vt:lpstr>
      <vt:lpstr>Value proposition</vt:lpstr>
      <vt:lpstr>Product Hardware</vt:lpstr>
      <vt:lpstr>Product (Software) - Manav</vt:lpstr>
      <vt:lpstr>Conversation AI</vt:lpstr>
      <vt:lpstr>GPT AI</vt:lpstr>
      <vt:lpstr>Software Demo</vt:lpstr>
      <vt:lpstr>Software Demo</vt:lpstr>
      <vt:lpstr>Business model</vt:lpstr>
      <vt:lpstr>Market</vt:lpstr>
      <vt:lpstr>Preliminary User Feedback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Tharun, Agathiya</dc:creator>
  <cp:lastModifiedBy>Aggy T</cp:lastModifiedBy>
  <cp:revision>3</cp:revision>
  <dcterms:created xsi:type="dcterms:W3CDTF">2023-12-05T16:24:38Z</dcterms:created>
  <dcterms:modified xsi:type="dcterms:W3CDTF">2025-01-06T19:08:55Z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2023-12-05T16:26:10Z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8f0480f4-a5fc-4d74-b95d-ffb3508f4280</vt:lpwstr>
  </property>
  <property fmtid="{D5CDD505-2E9C-101B-9397-08002B2CF9AE}" pid="9" name="MSIP_Label_4044bd30-2ed7-4c9d-9d12-46200872a97b_ContentBits">
    <vt:lpwstr>0</vt:lpwstr>
  </property>
</Properties>
</file>